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3" r:id="rId9"/>
    <p:sldId id="264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Рома Кормиш" initials="РК" lastIdx="1" clrIdx="0">
    <p:extLst>
      <p:ext uri="{19B8F6BF-5375-455C-9EA6-DF929625EA0E}">
        <p15:presenceInfo xmlns:p15="http://schemas.microsoft.com/office/powerpoint/2012/main" userId="7814b7010e339cc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6EBBDA-3F67-4B33-BC84-E737A685820F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D67059-0CD2-40F8-954C-3E65721A1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2506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EE2838-3D29-4231-B1E6-EBF223D88E01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41EB7-D0AB-4F0D-B041-C5315C9D6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810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9E4ED68-686B-4FB8-BC5A-407EEE930C22}" type="datetime1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5B8D24B2-B450-444E-AFF4-9E03D541A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392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39BB-A163-42C7-AE13-7219CAF6B43B}" type="datetime1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D24B2-B450-444E-AFF4-9E03D541A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55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72B8-B00B-4D3F-BB0B-94A2E87C4BCB}" type="datetime1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D24B2-B450-444E-AFF4-9E03D541A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37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144F6-5194-4828-B211-D1C55A004E4D}" type="datetime1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D24B2-B450-444E-AFF4-9E03D541A7D1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3028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AA8D4-C80C-4E5D-A47E-1FF4EB9B1681}" type="datetime1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D24B2-B450-444E-AFF4-9E03D541A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392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30E94-C2DF-4898-8435-14F721A1C32D}" type="datetime1">
              <a:rPr lang="en-US" smtClean="0"/>
              <a:t>1/11/2022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D24B2-B450-444E-AFF4-9E03D541A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3976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EE79-D41A-46C8-8E61-AF4F2AAA0517}" type="datetime1">
              <a:rPr lang="en-US" smtClean="0"/>
              <a:t>1/11/2022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D24B2-B450-444E-AFF4-9E03D541A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1414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3907-BDDC-4870-919B-4CEDF2BDF9F2}" type="datetime1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D24B2-B450-444E-AFF4-9E03D541A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9372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2419-0632-417E-98CE-0F574648345F}" type="datetime1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D24B2-B450-444E-AFF4-9E03D541A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876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179AE-CF70-4269-86D1-B49653D65C0C}" type="datetime1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D24B2-B450-444E-AFF4-9E03D541A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627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9C1C7-9E6E-438E-AFCA-133552BA9850}" type="datetime1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D24B2-B450-444E-AFF4-9E03D541A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882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FD1A0-6D34-4C78-AB09-2456564E754B}" type="datetime1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D24B2-B450-444E-AFF4-9E03D541A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34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0E901-6E8B-406A-BA95-E7F7AD45283A}" type="datetime1">
              <a:rPr lang="en-US" smtClean="0"/>
              <a:t>1/11/2022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D24B2-B450-444E-AFF4-9E03D541A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628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C22FE-C4E7-4D66-840E-4A46267EC925}" type="datetime1">
              <a:rPr lang="en-US" smtClean="0"/>
              <a:t>1/11/2022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D24B2-B450-444E-AFF4-9E03D541A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863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1B07E-F698-4101-844C-4ABDEDCBD545}" type="datetime1">
              <a:rPr lang="en-US" smtClean="0"/>
              <a:t>1/11/2022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D24B2-B450-444E-AFF4-9E03D541A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287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3A1A-8211-4A3B-9272-1C4C96EC99B3}" type="datetime1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D24B2-B450-444E-AFF4-9E03D541A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05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C4A57-8EBE-4EC6-8682-3A67093EE16F}" type="datetime1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D24B2-B450-444E-AFF4-9E03D541A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630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D37732-8130-4524-957A-3BEA1AB1C231}" type="datetime1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D24B2-B450-444E-AFF4-9E03D541A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591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18254" y="1122363"/>
            <a:ext cx="9249746" cy="2387600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 smtClean="0"/>
              <a:t>Курсов</a:t>
            </a:r>
            <a:r>
              <a:rPr lang="uk-UA" dirty="0"/>
              <a:t>а</a:t>
            </a:r>
            <a:r>
              <a:rPr lang="uk-UA" dirty="0" smtClean="0"/>
              <a:t> </a:t>
            </a:r>
            <a:r>
              <a:rPr lang="uk-UA" dirty="0" err="1" smtClean="0"/>
              <a:t>РОбота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uk-UA" dirty="0" smtClean="0"/>
              <a:t>на тему </a:t>
            </a:r>
            <a:br>
              <a:rPr lang="uk-UA" dirty="0" smtClean="0"/>
            </a:br>
            <a:r>
              <a:rPr lang="ru-RU" b="1" dirty="0" smtClean="0"/>
              <a:t>«</a:t>
            </a:r>
            <a:r>
              <a:rPr lang="en-US" dirty="0" smtClean="0"/>
              <a:t>CMS</a:t>
            </a:r>
            <a:r>
              <a:rPr lang="uk-UA" dirty="0" smtClean="0"/>
              <a:t>-системи </a:t>
            </a:r>
            <a:r>
              <a:rPr lang="uk-UA" dirty="0"/>
              <a:t>інтернет-магазину </a:t>
            </a:r>
            <a:r>
              <a:rPr lang="uk-UA" dirty="0" smtClean="0"/>
              <a:t>книг </a:t>
            </a:r>
            <a:r>
              <a:rPr lang="en-US" dirty="0" smtClean="0"/>
              <a:t>“</a:t>
            </a:r>
            <a:r>
              <a:rPr lang="en-US" dirty="0" err="1" smtClean="0"/>
              <a:t>Psalterium</a:t>
            </a:r>
            <a:r>
              <a:rPr lang="en-US" dirty="0" smtClean="0"/>
              <a:t>”</a:t>
            </a:r>
            <a:r>
              <a:rPr lang="uk-UA" b="1" dirty="0" smtClean="0"/>
              <a:t>»</a:t>
            </a:r>
            <a:endParaRPr lang="en-US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647339" y="5202238"/>
            <a:ext cx="8791575" cy="1655762"/>
          </a:xfrm>
        </p:spPr>
        <p:txBody>
          <a:bodyPr/>
          <a:lstStyle/>
          <a:p>
            <a:pPr algn="ctr"/>
            <a:r>
              <a:rPr lang="uk-UA" dirty="0" smtClean="0"/>
              <a:t>Виконав Студент Групи ІПЗ-20-4 </a:t>
            </a:r>
          </a:p>
          <a:p>
            <a:pPr algn="ctr"/>
            <a:r>
              <a:rPr lang="uk-UA" dirty="0" smtClean="0"/>
              <a:t>Кормиш Р.І</a:t>
            </a:r>
          </a:p>
          <a:p>
            <a:endParaRPr lang="uk-U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1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Висновки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37745" y="2489200"/>
            <a:ext cx="9313333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uk-UA" sz="2400" dirty="0" smtClean="0">
                <a:latin typeface="Lucida Sans" panose="020B0602030504020204" pitchFamily="34" charset="0"/>
              </a:rPr>
              <a:t>Було поглиблено знання та навички написання веб-додатків на мовах програмування </a:t>
            </a:r>
            <a:r>
              <a:rPr lang="en-US" sz="2400" dirty="0" smtClean="0">
                <a:latin typeface="Lucida Sans" panose="020B0602030504020204" pitchFamily="34" charset="0"/>
              </a:rPr>
              <a:t>Python </a:t>
            </a:r>
            <a:r>
              <a:rPr lang="uk-UA" sz="2400" dirty="0" smtClean="0">
                <a:latin typeface="Lucida Sans" panose="020B0602030504020204" pitchFamily="34" charset="0"/>
              </a:rPr>
              <a:t>та </a:t>
            </a:r>
            <a:r>
              <a:rPr lang="en-US" sz="2400" dirty="0" smtClean="0">
                <a:latin typeface="Lucida Sans" panose="020B0602030504020204" pitchFamily="34" charset="0"/>
              </a:rPr>
              <a:t>JavaScript</a:t>
            </a:r>
            <a:endParaRPr lang="uk-UA" sz="2400" dirty="0" smtClean="0">
              <a:latin typeface="Lucida Sans" panose="020B0602030504020204" pitchFamily="34" charset="0"/>
            </a:endParaRP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uk-UA" sz="2400" dirty="0" smtClean="0">
                <a:latin typeface="Lucida Sans" panose="020B0602030504020204" pitchFamily="34" charset="0"/>
              </a:rPr>
              <a:t>Було </a:t>
            </a:r>
            <a:r>
              <a:rPr lang="uk-UA" sz="2400" dirty="0" err="1" smtClean="0">
                <a:latin typeface="Lucida Sans" panose="020B0602030504020204" pitchFamily="34" charset="0"/>
              </a:rPr>
              <a:t>вивичено</a:t>
            </a:r>
            <a:r>
              <a:rPr lang="uk-UA" sz="2400" dirty="0" smtClean="0">
                <a:latin typeface="Lucida Sans" panose="020B0602030504020204" pitchFamily="34" charset="0"/>
              </a:rPr>
              <a:t> </a:t>
            </a:r>
            <a:r>
              <a:rPr lang="uk-UA" sz="2400" dirty="0" err="1" smtClean="0">
                <a:latin typeface="Lucida Sans" panose="020B0602030504020204" pitchFamily="34" charset="0"/>
              </a:rPr>
              <a:t>фреймворки</a:t>
            </a:r>
            <a:r>
              <a:rPr lang="uk-UA" sz="2400" dirty="0" smtClean="0">
                <a:latin typeface="Lucida Sans" panose="020B0602030504020204" pitchFamily="34" charset="0"/>
              </a:rPr>
              <a:t> </a:t>
            </a:r>
            <a:r>
              <a:rPr lang="en-US" sz="2400" dirty="0" smtClean="0">
                <a:latin typeface="Lucida Sans" panose="020B0602030504020204" pitchFamily="34" charset="0"/>
              </a:rPr>
              <a:t>Fast API </a:t>
            </a:r>
            <a:r>
              <a:rPr lang="uk-UA" sz="2400" dirty="0" smtClean="0">
                <a:latin typeface="Lucida Sans" panose="020B0602030504020204" pitchFamily="34" charset="0"/>
              </a:rPr>
              <a:t>та </a:t>
            </a:r>
            <a:r>
              <a:rPr lang="en-US" sz="2400" dirty="0" err="1" smtClean="0">
                <a:latin typeface="Lucida Sans" panose="020B0602030504020204" pitchFamily="34" charset="0"/>
              </a:rPr>
              <a:t>Vue</a:t>
            </a:r>
            <a:r>
              <a:rPr lang="en-US" sz="2400" dirty="0" smtClean="0">
                <a:latin typeface="Lucida Sans" panose="020B0602030504020204" pitchFamily="34" charset="0"/>
              </a:rPr>
              <a:t> </a:t>
            </a:r>
            <a:r>
              <a:rPr lang="en-US" sz="2400" dirty="0" err="1" smtClean="0">
                <a:latin typeface="Lucida Sans" panose="020B0602030504020204" pitchFamily="34" charset="0"/>
              </a:rPr>
              <a:t>js</a:t>
            </a:r>
            <a:endParaRPr lang="en-US" sz="2400" dirty="0" smtClean="0">
              <a:latin typeface="Lucida Sans" panose="020B0602030504020204" pitchFamily="34" charset="0"/>
            </a:endParaRPr>
          </a:p>
          <a:p>
            <a:pPr marL="342900" indent="-3429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uk-UA" sz="2400" dirty="0" smtClean="0">
                <a:latin typeface="Lucida Sans" panose="020B0602030504020204" pitchFamily="34" charset="0"/>
              </a:rPr>
              <a:t>Було </a:t>
            </a:r>
            <a:r>
              <a:rPr lang="ru-RU" sz="2400" dirty="0" smtClean="0">
                <a:latin typeface="Lucida Sans" panose="020B0602030504020204" pitchFamily="34" charset="0"/>
              </a:rPr>
              <a:t>реал</a:t>
            </a:r>
            <a:r>
              <a:rPr lang="uk-UA" sz="2400" dirty="0">
                <a:latin typeface="Lucida Sans" panose="020B0602030504020204" pitchFamily="34" charset="0"/>
              </a:rPr>
              <a:t>і</a:t>
            </a:r>
            <a:r>
              <a:rPr lang="ru-RU" sz="2400" dirty="0" err="1" smtClean="0">
                <a:latin typeface="Lucida Sans" panose="020B0602030504020204" pitchFamily="34" charset="0"/>
              </a:rPr>
              <a:t>зовано</a:t>
            </a:r>
            <a:r>
              <a:rPr lang="ru-RU" sz="2400" dirty="0" smtClean="0">
                <a:latin typeface="Lucida Sans" panose="020B0602030504020204" pitchFamily="34" charset="0"/>
              </a:rPr>
              <a:t> </a:t>
            </a:r>
            <a:r>
              <a:rPr lang="ru-RU" sz="2400" dirty="0" err="1" smtClean="0">
                <a:latin typeface="Lucida Sans" panose="020B0602030504020204" pitchFamily="34" charset="0"/>
              </a:rPr>
              <a:t>патерн</a:t>
            </a:r>
            <a:r>
              <a:rPr lang="ru-RU" sz="2400" dirty="0" smtClean="0">
                <a:latin typeface="Lucida Sans" panose="020B0602030504020204" pitchFamily="34" charset="0"/>
              </a:rPr>
              <a:t> </a:t>
            </a:r>
            <a:r>
              <a:rPr lang="ru-RU" sz="2400" dirty="0" err="1" smtClean="0">
                <a:latin typeface="Lucida Sans" panose="020B0602030504020204" pitchFamily="34" charset="0"/>
              </a:rPr>
              <a:t>програмування</a:t>
            </a:r>
            <a:r>
              <a:rPr lang="ru-RU" sz="2400" dirty="0" smtClean="0">
                <a:latin typeface="Lucida Sans" panose="020B0602030504020204" pitchFamily="34" charset="0"/>
              </a:rPr>
              <a:t> </a:t>
            </a:r>
            <a:r>
              <a:rPr lang="en-US" sz="2400" dirty="0" smtClean="0">
                <a:latin typeface="Lucida Sans" panose="020B0602030504020204" pitchFamily="34" charset="0"/>
              </a:rPr>
              <a:t>MVC </a:t>
            </a:r>
            <a:r>
              <a:rPr lang="uk-UA" sz="2400" dirty="0" smtClean="0">
                <a:latin typeface="Lucida Sans" panose="020B0602030504020204" pitchFamily="34" charset="0"/>
              </a:rPr>
              <a:t>та використано </a:t>
            </a:r>
            <a:r>
              <a:rPr lang="uk-UA" sz="2400" dirty="0" err="1" smtClean="0">
                <a:latin typeface="Lucida Sans" panose="020B0602030504020204" pitchFamily="34" charset="0"/>
              </a:rPr>
              <a:t>патерн</a:t>
            </a:r>
            <a:r>
              <a:rPr lang="uk-UA" sz="2400" dirty="0" smtClean="0">
                <a:latin typeface="Lucida Sans" panose="020B0602030504020204" pitchFamily="34" charset="0"/>
              </a:rPr>
              <a:t> </a:t>
            </a:r>
            <a:r>
              <a:rPr lang="en-US" sz="2400" dirty="0" smtClean="0">
                <a:latin typeface="Lucida Sans" panose="020B0602030504020204" pitchFamily="34" charset="0"/>
              </a:rPr>
              <a:t>DTO</a:t>
            </a:r>
            <a:endParaRPr lang="ru-RU" sz="2400" dirty="0" smtClean="0">
              <a:latin typeface="Lucida Sans" panose="020B0602030504020204" pitchFamily="34" charset="0"/>
            </a:endParaRPr>
          </a:p>
          <a:p>
            <a:pPr marL="342900" indent="-3429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uk-UA" sz="2400" dirty="0" smtClean="0">
                <a:latin typeface="Lucida Sans" panose="020B0602030504020204" pitchFamily="34" charset="0"/>
              </a:rPr>
              <a:t>Досягнуто мети</a:t>
            </a:r>
            <a:r>
              <a:rPr lang="en-US" sz="2400" dirty="0" smtClean="0">
                <a:latin typeface="Lucida Sans" panose="020B0602030504020204" pitchFamily="34" charset="0"/>
              </a:rPr>
              <a:t> -</a:t>
            </a:r>
            <a:r>
              <a:rPr lang="uk-UA" sz="2400" dirty="0" smtClean="0">
                <a:latin typeface="Lucida Sans" panose="020B0602030504020204" pitchFamily="34" charset="0"/>
              </a:rPr>
              <a:t> створено повноцінний веб-додаток, який дає можливість не тільки замовляти книги, а й виставляти власні на продаж.</a:t>
            </a:r>
            <a:endParaRPr lang="en-US" sz="2400" dirty="0">
              <a:latin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7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52838" y="2197220"/>
            <a:ext cx="6362096" cy="2425579"/>
          </a:xfrm>
        </p:spPr>
        <p:txBody>
          <a:bodyPr>
            <a:noAutofit/>
          </a:bodyPr>
          <a:lstStyle/>
          <a:p>
            <a:pPr algn="ctr"/>
            <a:r>
              <a:rPr lang="uk-UA" sz="6000" dirty="0" smtClean="0"/>
              <a:t>Дякую за </a:t>
            </a:r>
            <a:br>
              <a:rPr lang="uk-UA" sz="6000" dirty="0" smtClean="0"/>
            </a:br>
            <a:r>
              <a:rPr lang="uk-UA" sz="6000" dirty="0" smtClean="0"/>
              <a:t>увагу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59259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Актуальність даної теми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41413" y="2412124"/>
            <a:ext cx="75516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uk-UA" sz="2400" dirty="0" smtClean="0"/>
              <a:t>Витрати на інтернет-магазин значно нижчі ніж на звичайний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uk-UA" sz="2400" dirty="0" smtClean="0"/>
              <a:t>Користувач має доступ до магазину в будь-який час та з будь-якого місця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uk-UA" sz="2400" dirty="0" smtClean="0"/>
              <a:t>Можливість проводити </a:t>
            </a:r>
            <a:r>
              <a:rPr lang="uk-UA" sz="2400" dirty="0" err="1" smtClean="0"/>
              <a:t>безготівникові</a:t>
            </a:r>
            <a:r>
              <a:rPr lang="uk-UA" sz="2400" dirty="0" smtClean="0"/>
              <a:t> розрахунки за допомогою різних платіжних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74121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Аналогічне програмне </a:t>
            </a:r>
            <a:br>
              <a:rPr lang="uk-UA" dirty="0" smtClean="0"/>
            </a:br>
            <a:r>
              <a:rPr lang="uk-UA" dirty="0" smtClean="0"/>
              <a:t>забезпечення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50139" y="2620308"/>
            <a:ext cx="1765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>
                <a:latin typeface="Numans"/>
              </a:rPr>
              <a:t>Переваги</a:t>
            </a:r>
            <a:endParaRPr lang="en-US" sz="1400" dirty="0">
              <a:latin typeface="Lucida Sans" panose="020B0602030504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050139" y="4616592"/>
            <a:ext cx="10496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1400" dirty="0" smtClean="0">
                <a:latin typeface="Lucida Console" panose="020B0609040504020204" pitchFamily="49" charset="0"/>
              </a:rPr>
              <a:t>Недоліки</a:t>
            </a:r>
            <a:endParaRPr lang="en-US" sz="1400" dirty="0">
              <a:latin typeface="Lucida Sans" panose="020B0602030504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2557" y="3143528"/>
            <a:ext cx="2789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uk-UA" sz="1400" dirty="0" smtClean="0"/>
              <a:t>Широкий вибір параметрів для сортування товарів</a:t>
            </a:r>
          </a:p>
          <a:p>
            <a:pPr marL="342900" indent="-3429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uk-UA" sz="1400" dirty="0" smtClean="0"/>
              <a:t>Широкий асортимент книг </a:t>
            </a:r>
          </a:p>
          <a:p>
            <a:pPr marL="342900" indent="-3429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uk-UA" sz="1400" dirty="0" smtClean="0"/>
              <a:t>Один з найперших інтернет-магазин книг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2557" y="5139306"/>
            <a:ext cx="2789743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uk-UA" sz="1400" dirty="0" smtClean="0"/>
              <a:t>Відсутність </a:t>
            </a:r>
            <a:r>
              <a:rPr lang="uk-UA" sz="1400" dirty="0" err="1" smtClean="0"/>
              <a:t>адаптиву</a:t>
            </a:r>
            <a:endParaRPr lang="uk-UA" sz="1400" dirty="0" smtClean="0"/>
          </a:p>
          <a:p>
            <a:pPr marL="457200" indent="-4572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uk-UA" sz="1400" dirty="0" smtClean="0"/>
              <a:t>Незначно надмірний користувацький інтерфейс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uk-UA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864563" y="2097088"/>
            <a:ext cx="24596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  <a:latin typeface="Lucida Sans" panose="020B0602030504020204" pitchFamily="34" charset="0"/>
              </a:rPr>
              <a:t>Amazon</a:t>
            </a:r>
            <a:endParaRPr lang="en-US" sz="2800" dirty="0">
              <a:solidFill>
                <a:schemeClr val="tx2"/>
              </a:solidFill>
              <a:latin typeface="Lucida Sans" panose="020B0602030504020204" pitchFamily="34" charset="0"/>
            </a:endParaRPr>
          </a:p>
        </p:txBody>
      </p:sp>
      <p:pic>
        <p:nvPicPr>
          <p:cNvPr id="10" name="Рисунок 9"/>
          <p:cNvPicPr/>
          <p:nvPr/>
        </p:nvPicPr>
        <p:blipFill>
          <a:blip r:embed="rId2"/>
          <a:stretch>
            <a:fillRect/>
          </a:stretch>
        </p:blipFill>
        <p:spPr>
          <a:xfrm>
            <a:off x="3940765" y="2620308"/>
            <a:ext cx="8251235" cy="423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4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pPr algn="ctr"/>
            <a:r>
              <a:rPr lang="uk-UA" dirty="0" smtClean="0"/>
              <a:t>Аналогічне програмне </a:t>
            </a:r>
            <a:br>
              <a:rPr lang="uk-UA" dirty="0" smtClean="0"/>
            </a:br>
            <a:r>
              <a:rPr lang="uk-UA" dirty="0" smtClean="0"/>
              <a:t>забезпечення</a:t>
            </a:r>
            <a:endParaRPr lang="en-US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2551492" y="2097088"/>
            <a:ext cx="70858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tx2"/>
                </a:solidFill>
              </a:rPr>
              <a:t>Yakaboo</a:t>
            </a:r>
            <a:endParaRPr lang="en-US" sz="2800" dirty="0">
              <a:solidFill>
                <a:schemeClr val="tx2"/>
              </a:solidFill>
              <a:latin typeface="Lucida Sans" panose="020B0602030504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50139" y="2620308"/>
            <a:ext cx="1765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>
                <a:latin typeface="Numans"/>
              </a:rPr>
              <a:t>Переваги</a:t>
            </a:r>
            <a:endParaRPr lang="en-US" sz="1400" dirty="0">
              <a:latin typeface="Lucida Sans" panose="020B0602030504020204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050139" y="4616592"/>
            <a:ext cx="10496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1400" dirty="0" smtClean="0">
                <a:latin typeface="Lucida Console" panose="020B0609040504020204" pitchFamily="49" charset="0"/>
              </a:rPr>
              <a:t>Недоліки</a:t>
            </a:r>
            <a:endParaRPr lang="en-US" sz="1400" dirty="0">
              <a:latin typeface="Lucida Sans" panose="020B0602030504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2557" y="3143528"/>
            <a:ext cx="2789743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uk-UA" sz="1400" dirty="0"/>
              <a:t>Широкий асортимент книг </a:t>
            </a:r>
          </a:p>
          <a:p>
            <a:pPr marL="342900" indent="-3429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uk-UA" sz="1400" dirty="0" smtClean="0"/>
              <a:t>Інтуїтивно </a:t>
            </a:r>
            <a:r>
              <a:rPr lang="uk-UA" sz="1400" dirty="0"/>
              <a:t>зрозумілий  користувацький </a:t>
            </a:r>
            <a:r>
              <a:rPr lang="uk-UA" sz="1400" dirty="0" smtClean="0"/>
              <a:t>інтерфейс</a:t>
            </a:r>
          </a:p>
          <a:p>
            <a:pPr marL="342900" indent="-3429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uk-UA" sz="1400" dirty="0"/>
              <a:t>Широкий вибір параметрів для сортування товарів</a:t>
            </a:r>
            <a:endParaRPr lang="en-US" sz="1400" dirty="0"/>
          </a:p>
          <a:p>
            <a:pPr marL="342900" indent="-3429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q"/>
            </a:pPr>
            <a:endParaRPr lang="uk-UA" sz="1400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752557" y="5139306"/>
            <a:ext cx="2789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uk-UA" sz="1400" dirty="0" smtClean="0"/>
              <a:t>Відсутність </a:t>
            </a:r>
            <a:r>
              <a:rPr lang="uk-UA" sz="1400" dirty="0" err="1" smtClean="0"/>
              <a:t>адаптиву</a:t>
            </a:r>
            <a:endParaRPr lang="uk-UA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3" name="Рисунок 22"/>
          <p:cNvPicPr/>
          <p:nvPr/>
        </p:nvPicPr>
        <p:blipFill>
          <a:blip r:embed="rId2"/>
          <a:stretch>
            <a:fillRect/>
          </a:stretch>
        </p:blipFill>
        <p:spPr>
          <a:xfrm>
            <a:off x="3839882" y="2620308"/>
            <a:ext cx="8352119" cy="423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pPr algn="ctr"/>
            <a:r>
              <a:rPr lang="uk-UA" dirty="0" smtClean="0"/>
              <a:t>Аналогічне програмне </a:t>
            </a:r>
            <a:br>
              <a:rPr lang="uk-UA" dirty="0" smtClean="0"/>
            </a:br>
            <a:r>
              <a:rPr lang="uk-UA" dirty="0" smtClean="0"/>
              <a:t>забезпечення</a:t>
            </a:r>
            <a:endParaRPr lang="en-US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551492" y="2035532"/>
            <a:ext cx="70858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/>
                </a:solidFill>
              </a:rPr>
              <a:t>British Book</a:t>
            </a:r>
            <a:endParaRPr lang="en-US" sz="2800" dirty="0">
              <a:solidFill>
                <a:schemeClr val="tx2"/>
              </a:solidFill>
              <a:latin typeface="Lucida Sans" panose="020B0602030504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50139" y="2620308"/>
            <a:ext cx="1765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>
                <a:latin typeface="Numans"/>
              </a:rPr>
              <a:t>Переваги</a:t>
            </a:r>
            <a:endParaRPr lang="en-US" sz="1400" dirty="0">
              <a:latin typeface="Lucida Sans" panose="020B060203050402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050139" y="4616592"/>
            <a:ext cx="10496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1400" dirty="0" smtClean="0">
                <a:latin typeface="Lucida Console" panose="020B0609040504020204" pitchFamily="49" charset="0"/>
              </a:rPr>
              <a:t>Недоліки</a:t>
            </a:r>
            <a:endParaRPr lang="en-US" sz="1400" dirty="0">
              <a:latin typeface="Lucida Sans" panose="020B0602030504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2557" y="3143528"/>
            <a:ext cx="278974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uk-UA" sz="1400" dirty="0" smtClean="0"/>
              <a:t>Всі, що і в попередньо-розглянутих інтернет-магазинів</a:t>
            </a:r>
            <a:endParaRPr lang="uk-UA" sz="1400" dirty="0"/>
          </a:p>
          <a:p>
            <a:pPr marL="342900" indent="-3429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uk-UA" sz="1400" dirty="0" smtClean="0"/>
              <a:t>Присутній </a:t>
            </a:r>
            <a:r>
              <a:rPr lang="uk-UA" sz="1400" dirty="0" err="1" smtClean="0"/>
              <a:t>адаптив</a:t>
            </a:r>
            <a:r>
              <a:rPr lang="uk-UA" sz="1400" dirty="0" smtClean="0"/>
              <a:t> для різних </a:t>
            </a:r>
            <a:r>
              <a:rPr lang="uk-UA" sz="1400" dirty="0" err="1" smtClean="0"/>
              <a:t>пристоїв</a:t>
            </a:r>
            <a:endParaRPr lang="uk-UA" sz="14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752557" y="5139306"/>
            <a:ext cx="27897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uk-UA" sz="1400" dirty="0" smtClean="0"/>
              <a:t>Не настільки популярний як попередньо-розглянуті магазини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882" y="2615534"/>
            <a:ext cx="8352118" cy="426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8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Вибір інструментарію та середовища програмування</a:t>
            </a:r>
            <a:endParaRPr lang="en-US" dirty="0"/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565942" y="1944986"/>
            <a:ext cx="4500561" cy="20374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uk-UA" dirty="0" smtClean="0">
                <a:solidFill>
                  <a:schemeClr val="tx2"/>
                </a:solidFill>
              </a:rPr>
              <a:t>МОВИ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uk-UA" dirty="0" smtClean="0">
                <a:solidFill>
                  <a:schemeClr val="tx2"/>
                </a:solidFill>
              </a:rPr>
              <a:t>ПРОГРАМУВАННЯ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dirty="0" smtClean="0"/>
              <a:t>Python </a:t>
            </a:r>
            <a:r>
              <a:rPr lang="uk-UA" dirty="0" smtClean="0"/>
              <a:t>та </a:t>
            </a:r>
            <a:r>
              <a:rPr lang="en-US" dirty="0" smtClean="0"/>
              <a:t>JavaScript</a:t>
            </a:r>
            <a:endParaRPr lang="uk-UA" dirty="0" smtClean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5066505" y="1947766"/>
            <a:ext cx="2818474" cy="20346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uk-UA" dirty="0" smtClean="0">
                <a:solidFill>
                  <a:schemeClr val="tx2"/>
                </a:solidFill>
              </a:rPr>
              <a:t>СЕРЕДОВИЩЕ РОЗРОБКИ</a:t>
            </a:r>
          </a:p>
          <a:p>
            <a:pPr marL="0" indent="0" algn="ctr">
              <a:buNone/>
            </a:pPr>
            <a:r>
              <a:rPr lang="en-US" sz="2000" dirty="0" err="1" smtClean="0">
                <a:latin typeface="Lucida Sans" panose="020B0602030504020204" pitchFamily="34" charset="0"/>
              </a:rPr>
              <a:t>WebStorm</a:t>
            </a:r>
            <a:endParaRPr lang="en-US" sz="2000" dirty="0" smtClean="0">
              <a:latin typeface="Lucida Sans" panose="020B0602030504020204" pitchFamily="34" charset="0"/>
            </a:endParaRPr>
          </a:p>
          <a:p>
            <a:pPr marL="0" indent="0" algn="ctr">
              <a:buNone/>
            </a:pPr>
            <a:r>
              <a:rPr lang="en-US" sz="2000" dirty="0" err="1" smtClean="0">
                <a:latin typeface="Lucida Sans" panose="020B0602030504020204" pitchFamily="34" charset="0"/>
              </a:rPr>
              <a:t>PyCharm</a:t>
            </a:r>
            <a:endParaRPr lang="en-US" sz="2000" dirty="0">
              <a:latin typeface="Lucida Sans" panose="020B0602030504020204" pitchFamily="34" charset="0"/>
            </a:endParaRPr>
          </a:p>
        </p:txBody>
      </p:sp>
      <p:sp>
        <p:nvSpPr>
          <p:cNvPr id="9" name="Подзаголовок 2"/>
          <p:cNvSpPr txBox="1">
            <a:spLocks/>
          </p:cNvSpPr>
          <p:nvPr/>
        </p:nvSpPr>
        <p:spPr>
          <a:xfrm>
            <a:off x="8381336" y="1944985"/>
            <a:ext cx="3594723" cy="48300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uk-UA" dirty="0">
                <a:solidFill>
                  <a:schemeClr val="tx2"/>
                </a:solidFill>
              </a:rPr>
              <a:t>Фрейм ворки та бібліотеки </a:t>
            </a:r>
            <a:endParaRPr lang="en-US" dirty="0">
              <a:solidFill>
                <a:schemeClr val="tx2"/>
              </a:solidFill>
            </a:endParaRPr>
          </a:p>
          <a:p>
            <a:pPr marL="0" indent="0" algn="ctr">
              <a:buNone/>
            </a:pPr>
            <a:r>
              <a:rPr lang="en-US" dirty="0" smtClean="0"/>
              <a:t>Fast API</a:t>
            </a:r>
          </a:p>
          <a:p>
            <a:pPr marL="0" indent="0" algn="ctr">
              <a:buNone/>
            </a:pPr>
            <a:r>
              <a:rPr lang="en-US" dirty="0" err="1" smtClean="0"/>
              <a:t>Vue</a:t>
            </a:r>
            <a:r>
              <a:rPr lang="en-US" dirty="0" smtClean="0"/>
              <a:t> </a:t>
            </a:r>
            <a:r>
              <a:rPr lang="en-US" dirty="0" err="1" smtClean="0"/>
              <a:t>js</a:t>
            </a:r>
            <a:endParaRPr lang="uk-UA" dirty="0"/>
          </a:p>
        </p:txBody>
      </p:sp>
      <p:pic>
        <p:nvPicPr>
          <p:cNvPr id="1026" name="Picture 2" descr="Язык программирования Python — новости и обучающие материалы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438" y="4197128"/>
            <a:ext cx="1750370" cy="1762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avaScript — Википед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42" y="4240671"/>
            <a:ext cx="1719096" cy="171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WebStorm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165" y="4381144"/>
            <a:ext cx="1438150" cy="1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yCharm — Вікіпеді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989" y="4381144"/>
            <a:ext cx="1518913" cy="151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astAPI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608" y="4070130"/>
            <a:ext cx="2490123" cy="8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vuejs · GitHub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6581" y="4566557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45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Загальна схема роботи програми</a:t>
            </a:r>
            <a:endParaRPr lang="en-US" dirty="0"/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2163648" y="1926046"/>
            <a:ext cx="7861527" cy="493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0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6531" y="989109"/>
            <a:ext cx="6732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Структура</a:t>
            </a:r>
            <a:r>
              <a:rPr lang="en-US" sz="2400" dirty="0" smtClean="0"/>
              <a:t> </a:t>
            </a:r>
            <a:r>
              <a:rPr lang="uk-UA" sz="2400" dirty="0" smtClean="0"/>
              <a:t>системи</a:t>
            </a:r>
            <a:r>
              <a:rPr lang="ru-RU" sz="2400" dirty="0" smtClean="0"/>
              <a:t> </a:t>
            </a:r>
            <a:r>
              <a:rPr lang="ru-RU" sz="2400" dirty="0" err="1" smtClean="0"/>
              <a:t>інтернет</a:t>
            </a:r>
            <a:r>
              <a:rPr lang="ru-RU" sz="2400" dirty="0" smtClean="0"/>
              <a:t>-магазину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Структура проекту</a:t>
            </a:r>
            <a:endParaRPr lang="en-US" sz="2400" dirty="0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1121535" y="0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ru-RU" dirty="0" err="1"/>
              <a:t>Проектування</a:t>
            </a:r>
            <a:r>
              <a:rPr lang="ru-RU" dirty="0"/>
              <a:t> </a:t>
            </a:r>
            <a:r>
              <a:rPr lang="ru-RU" dirty="0" err="1"/>
              <a:t>програмного</a:t>
            </a:r>
            <a:r>
              <a:rPr lang="ru-RU" dirty="0"/>
              <a:t> </a:t>
            </a:r>
            <a:r>
              <a:rPr lang="ru-RU" dirty="0" err="1"/>
              <a:t>додатку</a:t>
            </a:r>
            <a:endParaRPr lang="en-US" dirty="0"/>
          </a:p>
        </p:txBody>
      </p:sp>
      <p:pic>
        <p:nvPicPr>
          <p:cNvPr id="9" name="Рисунок 8"/>
          <p:cNvPicPr/>
          <p:nvPr/>
        </p:nvPicPr>
        <p:blipFill>
          <a:blip r:embed="rId2"/>
          <a:stretch>
            <a:fillRect/>
          </a:stretch>
        </p:blipFill>
        <p:spPr>
          <a:xfrm>
            <a:off x="341087" y="2612333"/>
            <a:ext cx="5849257" cy="3520191"/>
          </a:xfrm>
          <a:prstGeom prst="rect">
            <a:avLst/>
          </a:prstGeom>
        </p:spPr>
      </p:pic>
      <p:pic>
        <p:nvPicPr>
          <p:cNvPr id="10" name="Рисунок 9"/>
          <p:cNvPicPr/>
          <p:nvPr/>
        </p:nvPicPr>
        <p:blipFill rotWithShape="1">
          <a:blip r:embed="rId3"/>
          <a:srcRect t="3075"/>
          <a:stretch/>
        </p:blipFill>
        <p:spPr bwMode="auto">
          <a:xfrm>
            <a:off x="6421800" y="989109"/>
            <a:ext cx="2693172" cy="44179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Рисунок 10"/>
          <p:cNvPicPr/>
          <p:nvPr/>
        </p:nvPicPr>
        <p:blipFill>
          <a:blip r:embed="rId4"/>
          <a:stretch>
            <a:fillRect/>
          </a:stretch>
        </p:blipFill>
        <p:spPr>
          <a:xfrm>
            <a:off x="6421800" y="5407048"/>
            <a:ext cx="2693172" cy="1450952"/>
          </a:xfrm>
          <a:prstGeom prst="rect">
            <a:avLst/>
          </a:prstGeom>
        </p:spPr>
      </p:pic>
      <p:pic>
        <p:nvPicPr>
          <p:cNvPr id="12" name="Рисунок 11"/>
          <p:cNvPicPr/>
          <p:nvPr/>
        </p:nvPicPr>
        <p:blipFill>
          <a:blip r:embed="rId5"/>
          <a:stretch>
            <a:fillRect/>
          </a:stretch>
        </p:blipFill>
        <p:spPr>
          <a:xfrm>
            <a:off x="9469440" y="989111"/>
            <a:ext cx="2337436" cy="2325516"/>
          </a:xfrm>
          <a:prstGeom prst="rect">
            <a:avLst/>
          </a:prstGeom>
        </p:spPr>
      </p:pic>
      <p:pic>
        <p:nvPicPr>
          <p:cNvPr id="13" name="Рисунок 12"/>
          <p:cNvPicPr/>
          <p:nvPr/>
        </p:nvPicPr>
        <p:blipFill rotWithShape="1">
          <a:blip r:embed="rId6"/>
          <a:srcRect t="1289"/>
          <a:stretch/>
        </p:blipFill>
        <p:spPr bwMode="auto">
          <a:xfrm>
            <a:off x="9468804" y="3280228"/>
            <a:ext cx="2338705" cy="19013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Рисунок 13"/>
          <p:cNvPicPr/>
          <p:nvPr/>
        </p:nvPicPr>
        <p:blipFill rotWithShape="1">
          <a:blip r:embed="rId7"/>
          <a:srcRect t="1608"/>
          <a:stretch/>
        </p:blipFill>
        <p:spPr bwMode="auto">
          <a:xfrm>
            <a:off x="9468803" y="5181600"/>
            <a:ext cx="2338071" cy="1676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1939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141413" y="-964"/>
            <a:ext cx="9905998" cy="1478570"/>
          </a:xfrm>
        </p:spPr>
        <p:txBody>
          <a:bodyPr/>
          <a:lstStyle/>
          <a:p>
            <a:pPr algn="ctr"/>
            <a:r>
              <a:rPr lang="uk-UA" dirty="0" smtClean="0"/>
              <a:t>Опис Роботи програмного додатку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563" y="1108274"/>
            <a:ext cx="3460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ru-RU" dirty="0" smtClean="0"/>
              <a:t>Головна </a:t>
            </a:r>
            <a:r>
              <a:rPr lang="ru-RU" dirty="0" err="1" smtClean="0"/>
              <a:t>стор</a:t>
            </a:r>
            <a:r>
              <a:rPr lang="uk-UA" dirty="0" smtClean="0"/>
              <a:t>інка</a:t>
            </a:r>
            <a:endParaRPr lang="en-US" dirty="0">
              <a:latin typeface="Lucida Sans" panose="020B0602030504020204" pitchFamily="34" charset="0"/>
            </a:endParaRPr>
          </a:p>
        </p:txBody>
      </p:sp>
      <p:pic>
        <p:nvPicPr>
          <p:cNvPr id="9" name="Рисунок 8"/>
          <p:cNvPicPr/>
          <p:nvPr/>
        </p:nvPicPr>
        <p:blipFill>
          <a:blip r:embed="rId2"/>
          <a:stretch>
            <a:fillRect/>
          </a:stretch>
        </p:blipFill>
        <p:spPr>
          <a:xfrm>
            <a:off x="614817" y="1552348"/>
            <a:ext cx="11170784" cy="530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8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Контур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783</TotalTime>
  <Words>228</Words>
  <Application>Microsoft Office PowerPoint</Application>
  <PresentationFormat>Широкоэкранный</PresentationFormat>
  <Paragraphs>53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20" baseType="lpstr">
      <vt:lpstr>Arial</vt:lpstr>
      <vt:lpstr>Calibri</vt:lpstr>
      <vt:lpstr>Lucida Console</vt:lpstr>
      <vt:lpstr>Lucida Sans</vt:lpstr>
      <vt:lpstr>Numans</vt:lpstr>
      <vt:lpstr>Trebuchet MS</vt:lpstr>
      <vt:lpstr>Tw Cen MT</vt:lpstr>
      <vt:lpstr>Wingdings</vt:lpstr>
      <vt:lpstr>Контур</vt:lpstr>
      <vt:lpstr>Курсова РОбота на тему  «CMS-системи інтернет-магазину книг “Psalterium”»</vt:lpstr>
      <vt:lpstr>Актуальність даної теми</vt:lpstr>
      <vt:lpstr>Аналогічне програмне  забезпечення</vt:lpstr>
      <vt:lpstr>Аналогічне програмне  забезпечення</vt:lpstr>
      <vt:lpstr>Аналогічне програмне  забезпечення</vt:lpstr>
      <vt:lpstr>Вибір інструментарію та середовища програмування</vt:lpstr>
      <vt:lpstr>Загальна схема роботи програми</vt:lpstr>
      <vt:lpstr>Проектування програмного додатку</vt:lpstr>
      <vt:lpstr>Опис Роботи програмного додатку </vt:lpstr>
      <vt:lpstr>Висновки</vt:lpstr>
      <vt:lpstr>Дякую за  увагу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Курсовий проект на тему Фрактали</dc:title>
  <dc:creator>Рома Кормиш</dc:creator>
  <cp:lastModifiedBy>Рома Кормиш</cp:lastModifiedBy>
  <cp:revision>54</cp:revision>
  <dcterms:created xsi:type="dcterms:W3CDTF">2021-05-11T13:13:58Z</dcterms:created>
  <dcterms:modified xsi:type="dcterms:W3CDTF">2022-01-11T21:30:09Z</dcterms:modified>
</cp:coreProperties>
</file>